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Instagram Performance &amp; Growth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analyzes social media engagement and community growth across multiple brand accounts using a dataset of 29,999 records. Our objective is to identify factors driving follower conversion and evaluate performance across 10 diverse content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8462843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Recommendations for Growth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438" y="1452563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E3E3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5943" y="1867376"/>
            <a:ext cx="276582" cy="2765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7339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 Pivot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567339" y="2035612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Videos and Reels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higher "stickiness" and follower conversion.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5438" y="274331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E3E3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943" y="3158133"/>
            <a:ext cx="276582" cy="2765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67339" y="2927628"/>
            <a:ext cx="233600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Hashtag Optimization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567339" y="332636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Adhere to a strict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6–15 hashtag limit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maximum reach.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45438" y="4034076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E3E3E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943" y="4448889"/>
            <a:ext cx="276582" cy="2765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67339" y="421838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Caption Brevity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567339" y="4617125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 captions to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 150 characters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maintain audience attention.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45438" y="5324832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E3E3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943" y="5739646"/>
            <a:ext cx="276582" cy="27658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67339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Shareability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1567339" y="5907881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Shift KPI from "Likes" to "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 and "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Shares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 for stronger account growth.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45438" y="661558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E3E3E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943" y="7030403"/>
            <a:ext cx="276582" cy="27658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67339" y="6799898"/>
            <a:ext cx="232267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Targeted Intervention</a:t>
            </a:r>
            <a:endParaRPr lang="en-US" sz="1800" dirty="0"/>
          </a:p>
        </p:txBody>
      </p:sp>
      <p:sp>
        <p:nvSpPr>
          <p:cNvPr id="22" name="Text 15"/>
          <p:cNvSpPr/>
          <p:nvPr/>
        </p:nvSpPr>
        <p:spPr>
          <a:xfrm>
            <a:off x="1567339" y="719863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the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Retention Risk Matrix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optimize "High Risk" categories like Technology.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542" y="837724"/>
            <a:ext cx="7706916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 &amp; Dataset Summary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542" y="2428637"/>
            <a:ext cx="3750826" cy="2543294"/>
          </a:xfrm>
          <a:prstGeom prst="roundRect">
            <a:avLst>
              <a:gd name="adj" fmla="val 4314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5682" y="2428637"/>
            <a:ext cx="91440" cy="2543294"/>
          </a:xfrm>
          <a:prstGeom prst="roundRect">
            <a:avLst>
              <a:gd name="adj" fmla="val 33682"/>
            </a:avLst>
          </a:prstGeom>
          <a:solidFill>
            <a:srgbClr val="F5F547"/>
          </a:solidFill>
          <a:ln/>
        </p:spPr>
      </p:sp>
      <p:sp>
        <p:nvSpPr>
          <p:cNvPr id="6" name="Text 3"/>
          <p:cNvSpPr/>
          <p:nvPr/>
        </p:nvSpPr>
        <p:spPr>
          <a:xfrm>
            <a:off x="1015246" y="2656761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Objective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15246" y="3100745"/>
            <a:ext cx="3225998" cy="1643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factors driving follower conversion (e.g., caption length, hashtag density, media type) and evaluate performance across 10 content categories.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632" y="2428637"/>
            <a:ext cx="3750826" cy="2543294"/>
          </a:xfrm>
          <a:prstGeom prst="roundRect">
            <a:avLst>
              <a:gd name="adj" fmla="val 4314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1772" y="2428637"/>
            <a:ext cx="91440" cy="2543294"/>
          </a:xfrm>
          <a:prstGeom prst="roundRect">
            <a:avLst>
              <a:gd name="adj" fmla="val 33682"/>
            </a:avLst>
          </a:prstGeom>
          <a:solidFill>
            <a:srgbClr val="F5F547"/>
          </a:solidFill>
          <a:ln/>
        </p:spPr>
      </p:sp>
      <p:sp>
        <p:nvSpPr>
          <p:cNvPr id="10" name="Text 7"/>
          <p:cNvSpPr/>
          <p:nvPr/>
        </p:nvSpPr>
        <p:spPr>
          <a:xfrm>
            <a:off x="4971336" y="2656761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Details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971336" y="3100745"/>
            <a:ext cx="3225998" cy="1643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29,999 records with 17 features, including post metadata, technical factors, discovery metrics, engagement behavior, and growth metrics.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8542" y="5177195"/>
            <a:ext cx="3750826" cy="2214682"/>
          </a:xfrm>
          <a:prstGeom prst="roundRect">
            <a:avLst>
              <a:gd name="adj" fmla="val 4955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95682" y="5177195"/>
            <a:ext cx="91440" cy="2214682"/>
          </a:xfrm>
          <a:prstGeom prst="roundRect">
            <a:avLst>
              <a:gd name="adj" fmla="val 33682"/>
            </a:avLst>
          </a:prstGeom>
          <a:solidFill>
            <a:srgbClr val="F5F547"/>
          </a:solidFill>
          <a:ln/>
        </p:spPr>
      </p:sp>
      <p:sp>
        <p:nvSpPr>
          <p:cNvPr id="14" name="Text 11"/>
          <p:cNvSpPr/>
          <p:nvPr/>
        </p:nvSpPr>
        <p:spPr>
          <a:xfrm>
            <a:off x="1015246" y="5405318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Quality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15246" y="5849303"/>
            <a:ext cx="3225998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 missing values, standardized formats, and 100% unique post IDs ensure high analytical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2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75" y="3101697"/>
            <a:ext cx="9403913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 &amp; Feature Engineering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875" y="4042291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875" y="4365069"/>
            <a:ext cx="6501646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6" name="Text 3"/>
          <p:cNvSpPr/>
          <p:nvPr/>
        </p:nvSpPr>
        <p:spPr>
          <a:xfrm>
            <a:off x="711875" y="4512469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Environment Setup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875" y="4952048"/>
            <a:ext cx="6501646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Pandas and NumPy for data manipulation and statistical analysis.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879" y="4042291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879" y="4365069"/>
            <a:ext cx="6501646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0" name="Text 7"/>
          <p:cNvSpPr/>
          <p:nvPr/>
        </p:nvSpPr>
        <p:spPr>
          <a:xfrm>
            <a:off x="7416879" y="4512469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Ingestion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879" y="4952048"/>
            <a:ext cx="6501646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29,999 records from a CSV, logging post performance across multiple niches.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875" y="5958483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875" y="6281261"/>
            <a:ext cx="6501646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4" name="Text 11"/>
          <p:cNvSpPr/>
          <p:nvPr/>
        </p:nvSpPr>
        <p:spPr>
          <a:xfrm>
            <a:off x="711875" y="6428661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Cleaning &amp; Validation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875" y="6868239"/>
            <a:ext cx="6501646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Standardized column names, validated data types, and ensured data consistency.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879" y="5958483"/>
            <a:ext cx="20335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879" y="6281261"/>
            <a:ext cx="6501646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879" y="6428661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879" y="6868239"/>
            <a:ext cx="6501646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Engineered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engagement_to_reach_ratio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measure content efficiency and converted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upload_date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time-series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7348776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Exploratory Analysis Findings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30091" y="1607403"/>
            <a:ext cx="282654" cy="2826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71826" y="1601629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Growth Drivers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271826" y="2084308"/>
            <a:ext cx="5813584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Hashtags count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shares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strongly correlate with followers gained.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091" y="3069848"/>
            <a:ext cx="282654" cy="2826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1826" y="3064073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Media Performance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271826" y="3546753"/>
            <a:ext cx="5813584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Reels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show higher engagement than photos, favoring dynamic content.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091" y="4532293"/>
            <a:ext cx="282654" cy="2826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1826" y="4526518"/>
            <a:ext cx="26381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High-Impact Categories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271826" y="5009198"/>
            <a:ext cx="5813584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Beauty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Photography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have highest engagement;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Technology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needs strategic hashtags.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091" y="5994737"/>
            <a:ext cx="282654" cy="2826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71826" y="5988963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Conversion Gap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271826" y="6471642"/>
            <a:ext cx="5813584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reach doesn't always mean high followers gained, indicating a need for stronger calls-to-action.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6182320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Analysis: Media Type Efficiency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470" y="116883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analyzed media types to identify which format is most efficient at converting reach into followers.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70" y="1573292"/>
            <a:ext cx="13591461" cy="716577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529143" y="8739068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747406"/>
          </a:solidFill>
          <a:ln/>
        </p:spPr>
      </p:sp>
      <p:sp>
        <p:nvSpPr>
          <p:cNvPr id="6" name="Text 3"/>
          <p:cNvSpPr/>
          <p:nvPr/>
        </p:nvSpPr>
        <p:spPr>
          <a:xfrm>
            <a:off x="5738455" y="8739068"/>
            <a:ext cx="1500545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 Engagement Rate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7391400" y="8739068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F4F43B"/>
          </a:solidFill>
          <a:ln/>
        </p:spPr>
      </p:sp>
      <p:sp>
        <p:nvSpPr>
          <p:cNvPr id="8" name="Text 5"/>
          <p:cNvSpPr/>
          <p:nvPr/>
        </p:nvSpPr>
        <p:spPr>
          <a:xfrm>
            <a:off x="7600712" y="8739068"/>
            <a:ext cx="1477923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 Followers Gained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19470" y="935140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Videos and Reels consistently show higher engagement rates, indicating their effectiveness in follower conversion.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0614"/>
            <a:ext cx="103711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Analysis: Engagement &amp; Retention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30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high-performing niches and "High-Risk" segments where reach is high but engagement is failing to retain interest.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43977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25159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581" y="339530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Comedy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836" y="339530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2950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280" y="339530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1031709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848725" y="339530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14.40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454170" y="339530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Moderate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90191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581" y="404562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Fitness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637836" y="404562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3004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280" y="404562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1007764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725" y="404562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13.95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04562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Moderate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55223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581" y="469594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Beauty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836" y="469594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2953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6243280" y="469594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997565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848725" y="469594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15.66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454170" y="469594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Moderate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520255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28581" y="534626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Fashion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3637836" y="534626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3034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280" y="534626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995999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534626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14.52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534626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Moderate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85287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581" y="599658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Technology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3637836" y="599658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3025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6243280" y="599658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994956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848725" y="599658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13.93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1454170" y="599658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Moderate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793790" y="67659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categories show moderate retention, but deeper analysis is needed for "High-Risk"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876" y="652105"/>
            <a:ext cx="12696230" cy="644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Analysis: Shares vs. Saves &amp; Hashtag Sweet Spot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876" y="1812131"/>
            <a:ext cx="25781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Follower Acquisition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876" y="2340531"/>
            <a:ext cx="634174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Testing if "Shares" or "Saves" are more strongly linked to new follower acquisition.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21876" y="3232309"/>
            <a:ext cx="6341745" cy="1270754"/>
          </a:xfrm>
          <a:prstGeom prst="roundRect">
            <a:avLst>
              <a:gd name="adj" fmla="val 2435"/>
            </a:avLst>
          </a:prstGeom>
          <a:solidFill>
            <a:srgbClr val="3E3E3E"/>
          </a:solidFill>
          <a:ln/>
        </p:spPr>
      </p:sp>
      <p:sp>
        <p:nvSpPr>
          <p:cNvPr id="6" name="Text 4"/>
          <p:cNvSpPr/>
          <p:nvPr/>
        </p:nvSpPr>
        <p:spPr>
          <a:xfrm>
            <a:off x="928092" y="3438525"/>
            <a:ext cx="279404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Shares, High Saves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28092" y="3966924"/>
            <a:ext cx="592931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Avg. Followers Gained: 504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1876" y="4709279"/>
            <a:ext cx="6341745" cy="1270754"/>
          </a:xfrm>
          <a:prstGeom prst="roundRect">
            <a:avLst>
              <a:gd name="adj" fmla="val 2435"/>
            </a:avLst>
          </a:prstGeom>
          <a:solidFill>
            <a:srgbClr val="3E3E3E"/>
          </a:solidFill>
          <a:ln/>
        </p:spPr>
      </p:sp>
      <p:sp>
        <p:nvSpPr>
          <p:cNvPr id="9" name="Text 7"/>
          <p:cNvSpPr/>
          <p:nvPr/>
        </p:nvSpPr>
        <p:spPr>
          <a:xfrm>
            <a:off x="928092" y="4915495"/>
            <a:ext cx="279404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Shares, Low Saves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28092" y="5443895"/>
            <a:ext cx="592931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Avg. Followers Gained: 502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4399" y="1812131"/>
            <a:ext cx="261235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Hashtag Optimization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74399" y="2340531"/>
            <a:ext cx="634174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the "sweet spot" for hashtag counts to maximize reach without appearing spammy.</a:t>
            </a:r>
            <a:endParaRPr lang="en-US" sz="16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399" y="3232309"/>
            <a:ext cx="6341745" cy="355127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21876" y="7247453"/>
            <a:ext cx="1318664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Saves correlate slightly better with follower acquisition. Medium hashtag density (6-15) yields the highest average reach.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617" y="437317"/>
            <a:ext cx="9596914" cy="49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Analysis: Discovery Channels &amp; Caption Length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6617" y="1331833"/>
            <a:ext cx="2262426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Most Engaged Audience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56617" y="1739265"/>
            <a:ext cx="6564630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Determining which discovery channel provides the most "sticky" or engaged audience.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556617" y="2172533"/>
            <a:ext cx="6564630" cy="1396484"/>
          </a:xfrm>
          <a:prstGeom prst="roundRect">
            <a:avLst>
              <a:gd name="adj" fmla="val 170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64237" y="2180153"/>
            <a:ext cx="6549390" cy="4604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23424" y="2283143"/>
            <a:ext cx="164306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Profile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2692003" y="2283143"/>
            <a:ext cx="163925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1264700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4656773" y="2283143"/>
            <a:ext cx="984290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14.32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966579" y="2283143"/>
            <a:ext cx="988100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511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64237" y="2640568"/>
            <a:ext cx="6549390" cy="4604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23424" y="2743557"/>
            <a:ext cx="164306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Home Feed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2692003" y="2743557"/>
            <a:ext cx="163925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1245265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4656773" y="2743557"/>
            <a:ext cx="984290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14.71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966579" y="2743557"/>
            <a:ext cx="988100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503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64237" y="3100983"/>
            <a:ext cx="6549390" cy="4604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23424" y="3203972"/>
            <a:ext cx="164306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2692003" y="3203972"/>
            <a:ext cx="163925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1229493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4656773" y="3203972"/>
            <a:ext cx="984290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14.80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5966579" y="3203972"/>
            <a:ext cx="988100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503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7516773" y="1331833"/>
            <a:ext cx="222444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Optimal Caption Length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16773" y="1739265"/>
            <a:ext cx="6564630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actionable creative guidelines for content creators on the optimal caption length.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7516773" y="2665452"/>
            <a:ext cx="6564630" cy="1241227"/>
          </a:xfrm>
          <a:prstGeom prst="roundRect">
            <a:avLst>
              <a:gd name="adj" fmla="val 8840"/>
            </a:avLst>
          </a:prstGeom>
          <a:solidFill>
            <a:srgbClr val="1F1F1F"/>
          </a:solidFill>
          <a:ln/>
        </p:spPr>
      </p:sp>
      <p:sp>
        <p:nvSpPr>
          <p:cNvPr id="24" name="Shape 22"/>
          <p:cNvSpPr/>
          <p:nvPr/>
        </p:nvSpPr>
        <p:spPr>
          <a:xfrm>
            <a:off x="7516773" y="2642592"/>
            <a:ext cx="6564630" cy="91440"/>
          </a:xfrm>
          <a:prstGeom prst="roundRect">
            <a:avLst>
              <a:gd name="adj" fmla="val 26094"/>
            </a:avLst>
          </a:prstGeom>
          <a:solidFill>
            <a:srgbClr val="F5F547"/>
          </a:solidFill>
          <a:ln/>
        </p:spPr>
      </p:sp>
      <p:sp>
        <p:nvSpPr>
          <p:cNvPr id="25" name="Shape 23"/>
          <p:cNvSpPr/>
          <p:nvPr/>
        </p:nvSpPr>
        <p:spPr>
          <a:xfrm>
            <a:off x="10560546" y="2426970"/>
            <a:ext cx="477083" cy="477083"/>
          </a:xfrm>
          <a:prstGeom prst="roundRect">
            <a:avLst>
              <a:gd name="adj" fmla="val 191665"/>
            </a:avLst>
          </a:prstGeom>
          <a:solidFill>
            <a:srgbClr val="F5F547"/>
          </a:solidFill>
          <a:ln/>
        </p:spPr>
      </p:sp>
      <p:sp>
        <p:nvSpPr>
          <p:cNvPr id="26" name="Text 24"/>
          <p:cNvSpPr/>
          <p:nvPr/>
        </p:nvSpPr>
        <p:spPr>
          <a:xfrm>
            <a:off x="10703659" y="2546271"/>
            <a:ext cx="190857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7698581" y="3063002"/>
            <a:ext cx="198822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Long (&gt;150 char)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698581" y="3470434"/>
            <a:ext cx="620101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Avg. Engagement: 14.48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7516773" y="4304109"/>
            <a:ext cx="6564630" cy="1241227"/>
          </a:xfrm>
          <a:prstGeom prst="roundRect">
            <a:avLst>
              <a:gd name="adj" fmla="val 8840"/>
            </a:avLst>
          </a:prstGeom>
          <a:solidFill>
            <a:srgbClr val="1F1F1F"/>
          </a:solidFill>
          <a:ln/>
        </p:spPr>
      </p:sp>
      <p:sp>
        <p:nvSpPr>
          <p:cNvPr id="30" name="Shape 28"/>
          <p:cNvSpPr/>
          <p:nvPr/>
        </p:nvSpPr>
        <p:spPr>
          <a:xfrm>
            <a:off x="7516773" y="4281249"/>
            <a:ext cx="6564630" cy="91440"/>
          </a:xfrm>
          <a:prstGeom prst="roundRect">
            <a:avLst>
              <a:gd name="adj" fmla="val 26094"/>
            </a:avLst>
          </a:prstGeom>
          <a:solidFill>
            <a:srgbClr val="F5F547"/>
          </a:solidFill>
          <a:ln/>
        </p:spPr>
      </p:sp>
      <p:sp>
        <p:nvSpPr>
          <p:cNvPr id="31" name="Shape 29"/>
          <p:cNvSpPr/>
          <p:nvPr/>
        </p:nvSpPr>
        <p:spPr>
          <a:xfrm>
            <a:off x="10560546" y="4065627"/>
            <a:ext cx="477083" cy="477083"/>
          </a:xfrm>
          <a:prstGeom prst="roundRect">
            <a:avLst>
              <a:gd name="adj" fmla="val 191665"/>
            </a:avLst>
          </a:prstGeom>
          <a:solidFill>
            <a:srgbClr val="F5F547"/>
          </a:solidFill>
          <a:ln/>
        </p:spPr>
      </p:sp>
      <p:sp>
        <p:nvSpPr>
          <p:cNvPr id="32" name="Text 30"/>
          <p:cNvSpPr/>
          <p:nvPr/>
        </p:nvSpPr>
        <p:spPr>
          <a:xfrm>
            <a:off x="10703659" y="4184928"/>
            <a:ext cx="190857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7698581" y="4701659"/>
            <a:ext cx="198822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Short (&lt;50 char)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7698581" y="5109091"/>
            <a:ext cx="620101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Avg. Engagement: 13.91</a:t>
            </a:r>
            <a:endParaRPr lang="en-US" sz="1250" dirty="0"/>
          </a:p>
        </p:txBody>
      </p:sp>
      <p:sp>
        <p:nvSpPr>
          <p:cNvPr id="35" name="Shape 33"/>
          <p:cNvSpPr/>
          <p:nvPr/>
        </p:nvSpPr>
        <p:spPr>
          <a:xfrm>
            <a:off x="7516773" y="5942767"/>
            <a:ext cx="6564630" cy="1241227"/>
          </a:xfrm>
          <a:prstGeom prst="roundRect">
            <a:avLst>
              <a:gd name="adj" fmla="val 8840"/>
            </a:avLst>
          </a:prstGeom>
          <a:solidFill>
            <a:srgbClr val="1F1F1F"/>
          </a:solidFill>
          <a:ln/>
        </p:spPr>
      </p:sp>
      <p:sp>
        <p:nvSpPr>
          <p:cNvPr id="36" name="Shape 34"/>
          <p:cNvSpPr/>
          <p:nvPr/>
        </p:nvSpPr>
        <p:spPr>
          <a:xfrm>
            <a:off x="7516773" y="5919907"/>
            <a:ext cx="6564630" cy="91440"/>
          </a:xfrm>
          <a:prstGeom prst="roundRect">
            <a:avLst>
              <a:gd name="adj" fmla="val 26094"/>
            </a:avLst>
          </a:prstGeom>
          <a:solidFill>
            <a:srgbClr val="F5F547"/>
          </a:solidFill>
          <a:ln/>
        </p:spPr>
      </p:sp>
      <p:sp>
        <p:nvSpPr>
          <p:cNvPr id="37" name="Shape 35"/>
          <p:cNvSpPr/>
          <p:nvPr/>
        </p:nvSpPr>
        <p:spPr>
          <a:xfrm>
            <a:off x="10560546" y="5704284"/>
            <a:ext cx="477083" cy="477083"/>
          </a:xfrm>
          <a:prstGeom prst="roundRect">
            <a:avLst>
              <a:gd name="adj" fmla="val 191665"/>
            </a:avLst>
          </a:prstGeom>
          <a:solidFill>
            <a:srgbClr val="F5F547"/>
          </a:solidFill>
          <a:ln/>
        </p:spPr>
      </p:sp>
      <p:sp>
        <p:nvSpPr>
          <p:cNvPr id="38" name="Text 36"/>
          <p:cNvSpPr/>
          <p:nvPr/>
        </p:nvSpPr>
        <p:spPr>
          <a:xfrm>
            <a:off x="10703659" y="5823585"/>
            <a:ext cx="190857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7698581" y="6340316"/>
            <a:ext cx="2038469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Medium (50-150 char)</a:t>
            </a:r>
            <a:endParaRPr lang="en-US" sz="1550" dirty="0"/>
          </a:p>
        </p:txBody>
      </p:sp>
      <p:sp>
        <p:nvSpPr>
          <p:cNvPr id="40" name="Text 38"/>
          <p:cNvSpPr/>
          <p:nvPr/>
        </p:nvSpPr>
        <p:spPr>
          <a:xfrm>
            <a:off x="7698581" y="6747748"/>
            <a:ext cx="620101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Avg. Engagement: 13.44</a:t>
            </a:r>
            <a:endParaRPr lang="en-US" sz="1250" dirty="0"/>
          </a:p>
        </p:txBody>
      </p:sp>
      <p:sp>
        <p:nvSpPr>
          <p:cNvPr id="41" name="Text 39"/>
          <p:cNvSpPr/>
          <p:nvPr/>
        </p:nvSpPr>
        <p:spPr>
          <a:xfrm>
            <a:off x="556617" y="7541657"/>
            <a:ext cx="13517166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Profile and Explore traffic sources yield high engagement. Long captions show slightly better engagement, but brevity is key for audience retention.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3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040" y="3056215"/>
            <a:ext cx="10572393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 Dashboard: Visualizing Performance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1040" y="3982522"/>
            <a:ext cx="132283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Power BI dashboard provides a comprehensive overview of Instagram performance, with key metrics and interactive visualizations.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1040" y="4528185"/>
            <a:ext cx="6514028" cy="1474351"/>
          </a:xfrm>
          <a:prstGeom prst="roundRect">
            <a:avLst>
              <a:gd name="adj" fmla="val 32607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901303" y="472844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KPI Header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01303" y="5161478"/>
            <a:ext cx="6113502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Reach: 30bn, Avg Engagement Rate: 14.42, Followers Gained: 15M.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5332" y="4528185"/>
            <a:ext cx="6514028" cy="1474351"/>
          </a:xfrm>
          <a:prstGeom prst="roundRect">
            <a:avLst>
              <a:gd name="adj" fmla="val 3260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7615595" y="4728448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Retention Matrix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615595" y="5161478"/>
            <a:ext cx="611350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Heatmap flagging "High Risk" segments (engagement &lt; 10%).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01040" y="6202799"/>
            <a:ext cx="6514028" cy="1474351"/>
          </a:xfrm>
          <a:prstGeom prst="roundRect">
            <a:avLst>
              <a:gd name="adj" fmla="val 3260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901303" y="6403062"/>
            <a:ext cx="250376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Discovery Funnel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01303" y="6836093"/>
            <a:ext cx="611350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Maps traffic source to audience engagement.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415332" y="6202799"/>
            <a:ext cx="6514028" cy="1474351"/>
          </a:xfrm>
          <a:prstGeom prst="roundRect">
            <a:avLst>
              <a:gd name="adj" fmla="val 32607"/>
            </a:avLst>
          </a:prstGeom>
          <a:solidFill>
            <a:srgbClr val="3E3E3E"/>
          </a:solidFill>
          <a:ln/>
        </p:spPr>
      </p:sp>
      <p:sp>
        <p:nvSpPr>
          <p:cNvPr id="15" name="Text 12"/>
          <p:cNvSpPr/>
          <p:nvPr/>
        </p:nvSpPr>
        <p:spPr>
          <a:xfrm>
            <a:off x="7615595" y="6403062"/>
            <a:ext cx="2616160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Technical Sweet Spots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615595" y="6836093"/>
            <a:ext cx="6113502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Charts for optimal hashtags (6-15) and caption length vs. engagement.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2025-12-30T16:59:20Z</dcterms:created>
  <dcterms:modified xsi:type="dcterms:W3CDTF">2025-12-30T16:59:20Z</dcterms:modified>
</cp:coreProperties>
</file>